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88" r:id="rId8"/>
    <p:sldId id="262" r:id="rId9"/>
    <p:sldId id="273" r:id="rId10"/>
    <p:sldId id="274" r:id="rId11"/>
    <p:sldId id="275" r:id="rId12"/>
    <p:sldId id="272" r:id="rId13"/>
    <p:sldId id="276" r:id="rId14"/>
    <p:sldId id="277" r:id="rId15"/>
    <p:sldId id="278" r:id="rId16"/>
    <p:sldId id="279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300" r:id="rId26"/>
    <p:sldId id="332" r:id="rId27"/>
    <p:sldId id="301" r:id="rId28"/>
    <p:sldId id="298" r:id="rId29"/>
    <p:sldId id="302" r:id="rId30"/>
    <p:sldId id="303" r:id="rId31"/>
    <p:sldId id="304" r:id="rId32"/>
    <p:sldId id="308" r:id="rId33"/>
    <p:sldId id="305" r:id="rId34"/>
    <p:sldId id="309" r:id="rId35"/>
    <p:sldId id="310" r:id="rId36"/>
    <p:sldId id="311" r:id="rId37"/>
    <p:sldId id="312" r:id="rId38"/>
    <p:sldId id="313" r:id="rId39"/>
    <p:sldId id="307" r:id="rId40"/>
    <p:sldId id="314" r:id="rId41"/>
    <p:sldId id="315" r:id="rId42"/>
    <p:sldId id="317" r:id="rId43"/>
    <p:sldId id="316" r:id="rId44"/>
    <p:sldId id="318" r:id="rId45"/>
    <p:sldId id="319" r:id="rId46"/>
    <p:sldId id="320" r:id="rId47"/>
    <p:sldId id="322" r:id="rId48"/>
    <p:sldId id="336" r:id="rId49"/>
    <p:sldId id="321" r:id="rId50"/>
    <p:sldId id="325" r:id="rId51"/>
    <p:sldId id="326" r:id="rId52"/>
    <p:sldId id="327" r:id="rId53"/>
    <p:sldId id="337" r:id="rId54"/>
    <p:sldId id="328" r:id="rId55"/>
    <p:sldId id="331" r:id="rId56"/>
    <p:sldId id="333" r:id="rId57"/>
    <p:sldId id="335" r:id="rId58"/>
    <p:sldId id="33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00FF"/>
    <a:srgbClr val="AA7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5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1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8E7E0-41C6-4EF6-BE75-23EAF457C5D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1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ris-engelhardt" TargetMode="External"/><Relationship Id="rId13" Type="http://schemas.openxmlformats.org/officeDocument/2006/relationships/image" Target="../media/image4.jpeg"/><Relationship Id="rId3" Type="http://schemas.openxmlformats.org/officeDocument/2006/relationships/hyperlink" Target="https://rstudio-education.github.io/hopr/" TargetMode="External"/><Relationship Id="rId7" Type="http://schemas.openxmlformats.org/officeDocument/2006/relationships/hyperlink" Target="https://www.rfordatasci.com/" TargetMode="External"/><Relationship Id="rId12" Type="http://schemas.openxmlformats.org/officeDocument/2006/relationships/image" Target="../media/image3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loud/learn/primers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tidyverse.org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community.rstudio.com/" TargetMode="External"/><Relationship Id="rId9" Type="http://schemas.openxmlformats.org/officeDocument/2006/relationships/hyperlink" Target="https://github.com/Chris-Engelhardt/data_sci_talk_2019" TargetMode="External"/><Relationship Id="rId1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297" y="525209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Data Science: A Career </a:t>
            </a:r>
            <a:br>
              <a:rPr lang="en-US" sz="6600" dirty="0" smtClean="0">
                <a:solidFill>
                  <a:srgbClr val="AA72D4"/>
                </a:solidFill>
              </a:rPr>
            </a:br>
            <a:r>
              <a:rPr lang="en-US" sz="6600" dirty="0" smtClean="0">
                <a:solidFill>
                  <a:srgbClr val="AA72D4"/>
                </a:solidFill>
              </a:rPr>
              <a:t>to Consider </a:t>
            </a:r>
            <a:endParaRPr lang="en-US" sz="6600" dirty="0">
              <a:solidFill>
                <a:srgbClr val="AA72D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5680" y="3082590"/>
            <a:ext cx="6441233" cy="993289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Chris Engelhardt, Ph.D.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Lead Data Scientist, CARFAX, Inc.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6221950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1055" y="6191370"/>
            <a:ext cx="321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linkedin.com/in/chrisengelhardt1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055" y="5651176"/>
            <a:ext cx="2735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github.com/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chris-engelhardt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2" y="5668924"/>
            <a:ext cx="394450" cy="3893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29666" y="6218714"/>
            <a:ext cx="17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@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EngelhardtCR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42" name="Picture 18" descr="Image result for linkedi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2" y="6201066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arfax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01" y="6058317"/>
            <a:ext cx="2894197" cy="5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em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5651791"/>
            <a:ext cx="392562" cy="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29666" y="5651176"/>
            <a:ext cx="285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chrisengelhardt@carfax.com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What makes it sexy exactly?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skills are in </a:t>
            </a:r>
            <a:r>
              <a:rPr lang="en-US" sz="3600" i="1" dirty="0" smtClean="0">
                <a:solidFill>
                  <a:srgbClr val="FFFF00"/>
                </a:solidFill>
              </a:rPr>
              <a:t>extremely</a:t>
            </a:r>
            <a:r>
              <a:rPr lang="en-US" sz="3600" dirty="0" smtClean="0">
                <a:solidFill>
                  <a:srgbClr val="FFFF00"/>
                </a:solidFill>
              </a:rPr>
              <a:t> high demand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212"/>
            <a:ext cx="1266530" cy="365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58" y="2771212"/>
            <a:ext cx="3987357" cy="3650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44" y="3714548"/>
            <a:ext cx="4516584" cy="270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044" y="2773992"/>
            <a:ext cx="815282" cy="838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53" y="2769318"/>
            <a:ext cx="837060" cy="841124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7978562" y="273268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9821877" y="273268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02" name="Picture 6" descr="Image result for chef kis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641" y="2769318"/>
            <a:ext cx="841124" cy="8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*YOU* are valuable!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20" y="1690688"/>
            <a:ext cx="9420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21410" y="365125"/>
            <a:ext cx="1775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26" y="2264525"/>
            <a:ext cx="9629775" cy="3276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2. Compensation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58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21410" y="365125"/>
            <a:ext cx="1775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3. Top job since 2016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2260973"/>
            <a:ext cx="8982075" cy="4181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9406" y="2069868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2016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29406" y="3936213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2017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9406" y="5807824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2018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9406" y="3020290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</a:rPr>
              <a:t>&amp;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29406" y="4891901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</a:rPr>
              <a:t>&amp;</a:t>
            </a:r>
            <a:endParaRPr 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4. Work flexibility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4" y="1903268"/>
            <a:ext cx="2819400" cy="163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6" y="3288892"/>
            <a:ext cx="2781300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40" y="5139772"/>
            <a:ext cx="2771775" cy="1543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264" y="4923818"/>
            <a:ext cx="2171700" cy="16192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45" y="1690688"/>
            <a:ext cx="3419475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08" y="4047518"/>
            <a:ext cx="2343150" cy="1685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1868" y="923925"/>
            <a:ext cx="2352675" cy="15335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033" y="4996897"/>
            <a:ext cx="2390775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4334" y="2922270"/>
            <a:ext cx="25622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5. Impact millions of people 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Help people make decisions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How much should I pay?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82" y="1690688"/>
            <a:ext cx="5384223" cy="49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8004"/>
            <a:ext cx="10133215" cy="68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science skills are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Pay is good</a:t>
            </a:r>
          </a:p>
          <a:p>
            <a:r>
              <a:rPr lang="en-US" sz="3600" dirty="0">
                <a:solidFill>
                  <a:srgbClr val="FFFF00"/>
                </a:solidFill>
              </a:rPr>
              <a:t>Job satisfaction is high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Flexibility to work on different problems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Your work can make a huge difference in people’s lives 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4949" y="1128713"/>
            <a:ext cx="1123949" cy="11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The day-to-day life of a 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data scientist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Roadmap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is data science?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Day-to-day activities</a:t>
            </a:r>
          </a:p>
          <a:p>
            <a:r>
              <a:rPr lang="en-US" sz="3600" dirty="0">
                <a:solidFill>
                  <a:srgbClr val="FFFF00"/>
                </a:solidFill>
              </a:rPr>
              <a:t>Transition from academia to data </a:t>
            </a:r>
            <a:r>
              <a:rPr lang="en-US" sz="3600" dirty="0" smtClean="0">
                <a:solidFill>
                  <a:srgbClr val="FFFF00"/>
                </a:solidFill>
              </a:rPr>
              <a:t>science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Practical advice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619375"/>
            <a:ext cx="6715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831882"/>
            <a:ext cx="6981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152397"/>
            <a:ext cx="5594772" cy="3881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65" y="152396"/>
            <a:ext cx="5486107" cy="3881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619" y="4357980"/>
            <a:ext cx="67341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But…programmatically 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10" y="1918607"/>
            <a:ext cx="7755812" cy="43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 </a:t>
            </a:r>
            <a:endParaRPr lang="en-US" sz="6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Work </a:t>
            </a:r>
            <a:r>
              <a:rPr lang="en-US" sz="7200" dirty="0">
                <a:solidFill>
                  <a:srgbClr val="FFFF00"/>
                </a:solidFill>
              </a:rPr>
              <a:t>on </a:t>
            </a:r>
            <a:r>
              <a:rPr lang="en-US" sz="7200" i="1" dirty="0">
                <a:solidFill>
                  <a:srgbClr val="00B0F0"/>
                </a:solidFill>
              </a:rPr>
              <a:t>ill-defined</a:t>
            </a:r>
            <a:r>
              <a:rPr lang="en-US" sz="7200" dirty="0">
                <a:solidFill>
                  <a:srgbClr val="FFFF00"/>
                </a:solidFill>
              </a:rPr>
              <a:t> </a:t>
            </a:r>
            <a:r>
              <a:rPr lang="en-US" sz="7200" dirty="0" smtClean="0">
                <a:solidFill>
                  <a:srgbClr val="FFFF00"/>
                </a:solidFill>
              </a:rPr>
              <a:t>business questions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Questions such as…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can we identify fraud?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What is the value of this vehicle?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identify our market segments?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make this business process more efficient?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improve this product?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should we prioritize these business customers?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 </a:t>
            </a:r>
            <a:endParaRPr lang="en-US" sz="6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Answer them using…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1662112"/>
            <a:ext cx="9572625" cy="3609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Grolemund</a:t>
            </a:r>
            <a:r>
              <a:rPr lang="en-US" dirty="0" smtClean="0"/>
              <a:t> </a:t>
            </a:r>
            <a:r>
              <a:rPr lang="en-US" dirty="0"/>
              <a:t>&amp; Wickham, </a:t>
            </a:r>
            <a:r>
              <a:rPr lang="en-US" dirty="0" smtClean="0"/>
              <a:t>2017, R for Data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915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A fair amount of data manipulation and movement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Programming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Explain complex concepts/results to business people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Bring data to bear on business challenges and opportunities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Some machine learning/predictive analytics</a:t>
            </a:r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2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Transition from academia to data science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What </a:t>
            </a:r>
            <a:r>
              <a:rPr lang="en-US" sz="7200" b="1" i="1" dirty="0" smtClean="0">
                <a:solidFill>
                  <a:srgbClr val="00B050"/>
                </a:solidFill>
              </a:rPr>
              <a:t>IS</a:t>
            </a:r>
            <a:r>
              <a:rPr lang="en-US" sz="7200" dirty="0" smtClean="0">
                <a:solidFill>
                  <a:srgbClr val="00B050"/>
                </a:solidFill>
              </a:rPr>
              <a:t> data science?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Me, on 2015-08-28 (</a:t>
            </a:r>
            <a:r>
              <a:rPr lang="en-US" sz="6600" dirty="0" err="1" smtClean="0">
                <a:solidFill>
                  <a:srgbClr val="AA72D4"/>
                </a:solidFill>
              </a:rPr>
              <a:t>ish</a:t>
            </a:r>
            <a:r>
              <a:rPr lang="en-US" sz="6600" dirty="0" smtClean="0">
                <a:solidFill>
                  <a:srgbClr val="AA72D4"/>
                </a:solidFill>
              </a:rPr>
              <a:t>)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9" y="1690688"/>
            <a:ext cx="8481527" cy="47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Leaving academia is scary!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You are trained to be an academic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Who can I even talk with about my not being “all in?”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 might think you are a failure or could not make it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What will other people think of my decision?</a:t>
            </a:r>
          </a:p>
          <a:p>
            <a:endParaRPr lang="en-US" sz="24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66" y="1231154"/>
            <a:ext cx="5595549" cy="45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On the </a:t>
            </a:r>
            <a:r>
              <a:rPr lang="en-US" sz="7200" i="1" dirty="0" smtClean="0">
                <a:solidFill>
                  <a:srgbClr val="00B0F0"/>
                </a:solidFill>
              </a:rPr>
              <a:t>differences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9788" y="1243013"/>
            <a:ext cx="5157787" cy="823912"/>
          </a:xfrm>
        </p:spPr>
        <p:txBody>
          <a:bodyPr>
            <a:normAutofit/>
          </a:bodyPr>
          <a:lstStyle/>
          <a:p>
            <a:r>
              <a:rPr lang="en-US" sz="4800" u="sng" dirty="0" smtClean="0">
                <a:solidFill>
                  <a:srgbClr val="00B0F0"/>
                </a:solidFill>
              </a:rPr>
              <a:t>Data science</a:t>
            </a:r>
            <a:endParaRPr lang="en-US" sz="4800" u="sng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39788" y="2066925"/>
            <a:ext cx="5157787" cy="368458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Write code and develop software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Model for prediction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Compute on large, remote data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Content with good enough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Results have impact quickly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Few understand what you do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Business acumen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172200" y="1243013"/>
            <a:ext cx="5183188" cy="823912"/>
          </a:xfrm>
        </p:spPr>
        <p:txBody>
          <a:bodyPr>
            <a:normAutofit/>
          </a:bodyPr>
          <a:lstStyle/>
          <a:p>
            <a:r>
              <a:rPr lang="en-US" sz="4800" u="sng" dirty="0" smtClean="0">
                <a:solidFill>
                  <a:srgbClr val="00B0F0"/>
                </a:solidFill>
              </a:rPr>
              <a:t>Academia</a:t>
            </a:r>
            <a:endParaRPr lang="en-US" sz="4800" u="sng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2200" y="2066925"/>
            <a:ext cx="5183188" cy="368458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Write papers and submit grants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Model for inference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Compute on small, in-memory data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Fine-tune measurements and models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Results take months/years to publish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Most people understand what you do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Academic acumen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On the </a:t>
            </a:r>
            <a:r>
              <a:rPr lang="en-US" sz="7200" i="1" dirty="0" smtClean="0">
                <a:solidFill>
                  <a:srgbClr val="00B0F0"/>
                </a:solidFill>
              </a:rPr>
              <a:t>similarities</a:t>
            </a:r>
            <a:endParaRPr lang="en-US" sz="72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Similarities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Produce knowledge that makes people informed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Face many, many data quality issues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Design studies and analyze results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Write narratives around why your work is valuable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Juggle </a:t>
            </a:r>
            <a:r>
              <a:rPr lang="en-US" sz="3600" dirty="0">
                <a:solidFill>
                  <a:srgbClr val="FFFF00"/>
                </a:solidFill>
              </a:rPr>
              <a:t>many </a:t>
            </a:r>
            <a:r>
              <a:rPr lang="en-US" sz="3600" dirty="0" smtClean="0">
                <a:solidFill>
                  <a:srgbClr val="FFFF00"/>
                </a:solidFill>
              </a:rPr>
              <a:t>projects and priorities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 smtClean="0">
                <a:solidFill>
                  <a:srgbClr val="FFFF00"/>
                </a:solidFill>
              </a:rPr>
              <a:t>Work with amazing collaborators</a:t>
            </a:r>
          </a:p>
          <a:p>
            <a:endParaRPr lang="en-US" sz="24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5" y="1826079"/>
            <a:ext cx="556260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86" y="2305536"/>
            <a:ext cx="5572125" cy="3629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771525"/>
            <a:ext cx="6781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CARFAX hack-a-thon: June 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0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Leaving academia can be daunting, but people will support you (</a:t>
            </a:r>
            <a:r>
              <a:rPr lang="en-US" sz="3600" i="1" dirty="0" smtClean="0">
                <a:solidFill>
                  <a:srgbClr val="FFFF00"/>
                </a:solidFill>
              </a:rPr>
              <a:t>especially</a:t>
            </a:r>
            <a:r>
              <a:rPr lang="en-US" sz="3600" dirty="0" smtClean="0">
                <a:solidFill>
                  <a:srgbClr val="FFFF00"/>
                </a:solidFill>
              </a:rPr>
              <a:t> me!)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Expect a few differences but many similarities</a:t>
            </a:r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Practical Advice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07950"/>
            <a:ext cx="5934075" cy="6648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50" y="660400"/>
            <a:ext cx="5911049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If I could… 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27" y="2250717"/>
            <a:ext cx="6658946" cy="37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958850" y="1987550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Remember when I said data science skills are    ?</a:t>
            </a:r>
            <a:endParaRPr lang="en-US" sz="6600" dirty="0">
              <a:solidFill>
                <a:srgbClr val="FFFF00"/>
              </a:solidFill>
            </a:endParaRPr>
          </a:p>
        </p:txBody>
      </p:sp>
      <p:pic>
        <p:nvPicPr>
          <p:cNvPr id="3" name="Picture 4" descr="Image result for fire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487" y="2810963"/>
            <a:ext cx="859771" cy="8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7200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80" y="1120432"/>
            <a:ext cx="5240220" cy="2156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8595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The junior talent is exploding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7" y="1871662"/>
            <a:ext cx="2763761" cy="1414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7" y="3467100"/>
            <a:ext cx="4648212" cy="1413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7" y="5132832"/>
            <a:ext cx="5242506" cy="1382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038" y="2752292"/>
            <a:ext cx="4774218" cy="28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90525"/>
            <a:ext cx="110966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787400" y="1758950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Q: How can you </a:t>
            </a:r>
            <a:r>
              <a:rPr lang="en-US" sz="6600" i="1" dirty="0" smtClean="0">
                <a:solidFill>
                  <a:srgbClr val="FFFF00"/>
                </a:solidFill>
              </a:rPr>
              <a:t>compete</a:t>
            </a:r>
            <a:r>
              <a:rPr lang="en-US" sz="6600" dirty="0" smtClean="0">
                <a:solidFill>
                  <a:srgbClr val="FFFF00"/>
                </a:solidFill>
              </a:rPr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A: Do something </a:t>
            </a:r>
            <a:r>
              <a:rPr lang="en-US" sz="6600" i="1" dirty="0" smtClean="0">
                <a:solidFill>
                  <a:srgbClr val="00B0F0"/>
                </a:solidFill>
              </a:rPr>
              <a:t>different</a:t>
            </a:r>
            <a:r>
              <a:rPr lang="en-US" sz="6600" dirty="0" smtClean="0">
                <a:solidFill>
                  <a:srgbClr val="FFFF00"/>
                </a:solidFill>
              </a:rPr>
              <a:t>!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be social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Make yourself known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Network, network, network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*Never* send in a resume without a point of contact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Know anyone with connections?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29" y="1924051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50" y="1924051"/>
            <a:ext cx="394450" cy="389393"/>
          </a:xfrm>
          <a:prstGeom prst="rect">
            <a:avLst/>
          </a:prstGeom>
        </p:spPr>
      </p:pic>
      <p:pic>
        <p:nvPicPr>
          <p:cNvPr id="6" name="Picture 18" descr="Image result for linkedi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51" y="1906549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913" y="1915998"/>
            <a:ext cx="515406" cy="383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284" y="1899596"/>
            <a:ext cx="14478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 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8" y="1614488"/>
            <a:ext cx="9609092" cy="50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 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8" y="1614488"/>
            <a:ext cx="9609092" cy="5022704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1771649" y="1981199"/>
            <a:ext cx="7972425" cy="42957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science internship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Side project (</a:t>
            </a:r>
            <a:r>
              <a:rPr lang="en-US" sz="3600" i="1" dirty="0" smtClean="0">
                <a:solidFill>
                  <a:srgbClr val="FFFF00"/>
                </a:solidFill>
              </a:rPr>
              <a:t>show</a:t>
            </a:r>
            <a:r>
              <a:rPr lang="en-US" sz="3600" dirty="0" smtClean="0">
                <a:solidFill>
                  <a:srgbClr val="FFFF00"/>
                </a:solidFill>
              </a:rPr>
              <a:t> you can do the job) </a:t>
            </a:r>
            <a:endParaRPr lang="en-US" sz="3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437288"/>
            <a:ext cx="6565654" cy="3325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3301775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Recommendation is to make an interactive web application that: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Joins at least 2 data sources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Does feature engineering</a:t>
            </a:r>
          </a:p>
          <a:p>
            <a:pPr marL="342900" indent="-342900">
              <a:buFontTx/>
              <a:buAutoNum type="arabicParenR"/>
            </a:pPr>
            <a:r>
              <a:rPr lang="en-US" sz="2400" dirty="0">
                <a:solidFill>
                  <a:srgbClr val="00B0F0"/>
                </a:solidFill>
              </a:rPr>
              <a:t>Fits a model that predicts an </a:t>
            </a:r>
            <a:r>
              <a:rPr lang="en-US" sz="2400" dirty="0" smtClean="0">
                <a:solidFill>
                  <a:srgbClr val="00B0F0"/>
                </a:solidFill>
              </a:rPr>
              <a:t>important business outcome </a:t>
            </a:r>
          </a:p>
          <a:p>
            <a:pPr marL="342900" indent="-342900">
              <a:buFontTx/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Displays model performance and predictions</a:t>
            </a:r>
          </a:p>
          <a:p>
            <a:pPr marL="342900" indent="-342900">
              <a:buFontTx/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Gets deployed (can be free)</a:t>
            </a:r>
          </a:p>
        </p:txBody>
      </p:sp>
    </p:spTree>
    <p:extLst>
      <p:ext uri="{BB962C8B-B14F-4D97-AF65-F5344CB8AC3E}">
        <p14:creationId xmlns:p14="http://schemas.microsoft.com/office/powerpoint/2010/main" val="38859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851025"/>
            <a:ext cx="10515600" cy="306387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“Data science is an exciting discipline that allows you to </a:t>
            </a:r>
            <a:r>
              <a:rPr lang="en-US" sz="7200" dirty="0" smtClean="0">
                <a:solidFill>
                  <a:srgbClr val="00B0F0"/>
                </a:solidFill>
              </a:rPr>
              <a:t>turn raw data</a:t>
            </a:r>
            <a:r>
              <a:rPr lang="en-US" sz="7200" dirty="0" smtClean="0">
                <a:solidFill>
                  <a:srgbClr val="FFFF00"/>
                </a:solidFill>
              </a:rPr>
              <a:t> into understanding, insight, and knowledge.”</a:t>
            </a:r>
            <a:endParaRPr lang="en-US" sz="72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Grolemund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&amp; Wickham, </a:t>
            </a:r>
            <a:r>
              <a:rPr lang="en-US" dirty="0" smtClean="0">
                <a:solidFill>
                  <a:srgbClr val="00B050"/>
                </a:solidFill>
              </a:rPr>
              <a:t>2017, R for Data Science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as a grad student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Tackle your next problem with R (or Python) and get your work under version control and on GitHub (open science FTW)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711575"/>
            <a:ext cx="929640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8950" y="3182441"/>
            <a:ext cx="378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github.com/</a:t>
            </a:r>
            <a:r>
              <a:rPr lang="en-US" sz="2400" dirty="0" err="1" smtClean="0">
                <a:solidFill>
                  <a:srgbClr val="00B0F0"/>
                </a:solidFill>
              </a:rPr>
              <a:t>chris-engelhardt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smtClean="0">
                <a:solidFill>
                  <a:srgbClr val="AA72D4"/>
                </a:solidFill>
              </a:rPr>
              <a:t>Competing: </a:t>
            </a:r>
            <a:r>
              <a:rPr lang="en-US" sz="6600" dirty="0">
                <a:solidFill>
                  <a:srgbClr val="AA72D4"/>
                </a:solidFill>
              </a:rPr>
              <a:t>as a grad student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Create something programmatically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Save yourself time 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500996"/>
            <a:ext cx="7743824" cy="299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03933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Have your poster or paper update itself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28278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Make yourself known and have a brand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Compete socially and show business impact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 can improve today your academic workflow with programming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Key Points to Remember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The demand for data skills is not going anywhere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Many non-academic job options that are enjoyable, rewarding, and allow you to grow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Hardly anyone in this world has your background and skill set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177131"/>
            <a:ext cx="4752975" cy="475297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Mizzou psychology department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CARFAX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Dr. Kim Bodner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Recommended resources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R for Data Science: </a:t>
            </a:r>
            <a:r>
              <a:rPr lang="en-US" sz="2000" dirty="0">
                <a:hlinkClick r:id="rId2"/>
              </a:rPr>
              <a:t>https://r4ds.had.co.nz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Hands on Programming with R: </a:t>
            </a:r>
            <a:r>
              <a:rPr lang="en-US" sz="2000" dirty="0">
                <a:hlinkClick r:id="rId3"/>
              </a:rPr>
              <a:t>https://rstudio-education.github.io/hopr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000" dirty="0" err="1" smtClean="0">
                <a:solidFill>
                  <a:srgbClr val="FFFF00"/>
                </a:solidFill>
              </a:rPr>
              <a:t>RStudio</a:t>
            </a:r>
            <a:r>
              <a:rPr lang="en-US" sz="2000" dirty="0" smtClean="0">
                <a:solidFill>
                  <a:srgbClr val="FFFF00"/>
                </a:solidFill>
              </a:rPr>
              <a:t> community: </a:t>
            </a:r>
            <a:r>
              <a:rPr lang="en-US" sz="2000" dirty="0">
                <a:hlinkClick r:id="rId4"/>
              </a:rPr>
              <a:t>https://community.rstudio.com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      #</a:t>
            </a:r>
            <a:r>
              <a:rPr lang="en-US" sz="2000" dirty="0" err="1" smtClean="0">
                <a:solidFill>
                  <a:srgbClr val="FFFF00"/>
                </a:solidFill>
              </a:rPr>
              <a:t>rstats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Programming in </a:t>
            </a:r>
            <a:r>
              <a:rPr lang="en-US" sz="2000" dirty="0" err="1" smtClean="0">
                <a:solidFill>
                  <a:srgbClr val="FFFF00"/>
                </a:solidFill>
              </a:rPr>
              <a:t>tidyverse</a:t>
            </a:r>
            <a:r>
              <a:rPr lang="en-US" sz="2000" dirty="0" smtClean="0">
                <a:solidFill>
                  <a:srgbClr val="FFFF00"/>
                </a:solidFill>
              </a:rPr>
              <a:t>: </a:t>
            </a:r>
            <a:r>
              <a:rPr lang="en-US" sz="2000" dirty="0">
                <a:hlinkClick r:id="rId5"/>
              </a:rPr>
              <a:t>https://www.tidyverse.org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000" dirty="0" err="1" smtClean="0">
                <a:solidFill>
                  <a:srgbClr val="FFFF00"/>
                </a:solidFill>
              </a:rPr>
              <a:t>RStudio</a:t>
            </a:r>
            <a:r>
              <a:rPr lang="en-US" sz="2000" dirty="0" smtClean="0">
                <a:solidFill>
                  <a:srgbClr val="FFFF00"/>
                </a:solidFill>
              </a:rPr>
              <a:t> primers: 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rstudio.cloud/learn/primers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R for data science online learning community: </a:t>
            </a:r>
            <a:r>
              <a:rPr lang="en-US" sz="2000" dirty="0">
                <a:hlinkClick r:id="rId7"/>
              </a:rPr>
              <a:t>https://www.rfordatasci.com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>
                <a:solidFill>
                  <a:srgbClr val="FFFF00"/>
                </a:solidFill>
              </a:rPr>
              <a:t>Collection of data science resources: </a:t>
            </a: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github.com/chris-engelhardt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*Slides: </a:t>
            </a:r>
            <a:r>
              <a:rPr lang="en-US" sz="2000" dirty="0">
                <a:hlinkClick r:id="rId9"/>
              </a:rPr>
              <a:t>https://github.com/Chris-Engelhardt/data_sci_talk_2019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13" name="Picture 4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42" y="3048000"/>
            <a:ext cx="288193" cy="2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6221950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61055" y="6191370"/>
            <a:ext cx="321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linkedin.com/in/chrisengelhardt1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055" y="5651176"/>
            <a:ext cx="2735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github.com/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chris-engelhardt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662" y="5668924"/>
            <a:ext cx="394450" cy="38939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29666" y="6218714"/>
            <a:ext cx="17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@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EngelhardtCR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9" name="Picture 18" descr="Image result for linkedi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2" y="6201066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Image result for carfax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01" y="6058317"/>
            <a:ext cx="2894197" cy="5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Image result for emai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5651791"/>
            <a:ext cx="392562" cy="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429666" y="5651176"/>
            <a:ext cx="285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chrisengelhardt@carfax.com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4" y="2381250"/>
            <a:ext cx="12051403" cy="38766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solidFill>
                  <a:srgbClr val="AA72D4"/>
                </a:solidFill>
              </a:rPr>
              <a:t>CARFAX data science job call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6803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1662112"/>
            <a:ext cx="9572625" cy="3609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Grolemund</a:t>
            </a:r>
            <a:r>
              <a:rPr lang="en-US" dirty="0" smtClean="0"/>
              <a:t> </a:t>
            </a:r>
            <a:r>
              <a:rPr lang="en-US" dirty="0"/>
              <a:t>&amp; Wickham, </a:t>
            </a:r>
            <a:r>
              <a:rPr lang="en-US" dirty="0" smtClean="0"/>
              <a:t>2017, R for Data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947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An academic workflow</a:t>
            </a:r>
            <a:endParaRPr lang="en-US" sz="6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" y="4170784"/>
            <a:ext cx="4663426" cy="262317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919410" y="2470357"/>
            <a:ext cx="2325818" cy="1093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42" y="4170784"/>
            <a:ext cx="3947100" cy="2623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3529" y="3796014"/>
            <a:ext cx="21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Finish data collection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4464" y="3796014"/>
            <a:ext cx="15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Publish results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884367" y="2481790"/>
            <a:ext cx="2269925" cy="11123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465673" y="1517566"/>
            <a:ext cx="2126663" cy="2653218"/>
            <a:chOff x="5465673" y="1517566"/>
            <a:chExt cx="2126663" cy="26532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673" y="2928609"/>
              <a:ext cx="2126663" cy="12421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600" y="2018782"/>
              <a:ext cx="826094" cy="2468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4766" y="1950098"/>
              <a:ext cx="598777" cy="376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591" y="2481790"/>
              <a:ext cx="502745" cy="3638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5674" y="2018376"/>
              <a:ext cx="534335" cy="21942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5673" y="2696985"/>
              <a:ext cx="597493" cy="1622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5673" y="2328254"/>
              <a:ext cx="543192" cy="2873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63843" y="2392044"/>
              <a:ext cx="731253" cy="47289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912745" y="1517566"/>
              <a:ext cx="123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Do analysis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6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Why might you consider a </a:t>
            </a:r>
            <a:r>
              <a:rPr lang="en-US" sz="7200" dirty="0" smtClean="0">
                <a:solidFill>
                  <a:srgbClr val="00B0F0"/>
                </a:solidFill>
              </a:rPr>
              <a:t>career</a:t>
            </a:r>
            <a:r>
              <a:rPr lang="en-US" sz="7200" dirty="0" smtClean="0">
                <a:solidFill>
                  <a:srgbClr val="FFFF00"/>
                </a:solidFill>
              </a:rPr>
              <a:t> in data science?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45" y="2032289"/>
            <a:ext cx="9582150" cy="394335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1. The field is   </a:t>
            </a:r>
            <a:endParaRPr lang="en-US" sz="6600" dirty="0"/>
          </a:p>
        </p:txBody>
      </p:sp>
      <p:pic>
        <p:nvPicPr>
          <p:cNvPr id="19" name="Picture 4" descr="Image result for fire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45" y="443389"/>
            <a:ext cx="859771" cy="8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7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832</Words>
  <Application>Microsoft Office PowerPoint</Application>
  <PresentationFormat>Widescreen</PresentationFormat>
  <Paragraphs>167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Garamond</vt:lpstr>
      <vt:lpstr>Office Theme</vt:lpstr>
      <vt:lpstr>Data Science: A Career  to Consider </vt:lpstr>
      <vt:lpstr>Roadmap </vt:lpstr>
      <vt:lpstr>PowerPoint Presentation</vt:lpstr>
      <vt:lpstr>PowerPoint Presentation</vt:lpstr>
      <vt:lpstr>PowerPoint Presentation</vt:lpstr>
      <vt:lpstr>PowerPoint Presentation</vt:lpstr>
      <vt:lpstr>An academic workflow</vt:lpstr>
      <vt:lpstr>PowerPoint Presentation</vt:lpstr>
      <vt:lpstr>1. The field is   </vt:lpstr>
      <vt:lpstr> What makes it sexy exactly?</vt:lpstr>
      <vt:lpstr> *YOU* are valuable!</vt:lpstr>
      <vt:lpstr>2. Compensation</vt:lpstr>
      <vt:lpstr>3. Top job since 2016</vt:lpstr>
      <vt:lpstr> 4. Work flexibility</vt:lpstr>
      <vt:lpstr>5. Impact millions of people  </vt:lpstr>
      <vt:lpstr>How much should I pay?</vt:lpstr>
      <vt:lpstr>PowerPoint Presentation</vt:lpstr>
      <vt:lpstr>Summary </vt:lpstr>
      <vt:lpstr>PowerPoint Presentation</vt:lpstr>
      <vt:lpstr> </vt:lpstr>
      <vt:lpstr> </vt:lpstr>
      <vt:lpstr> </vt:lpstr>
      <vt:lpstr>But…programmatically </vt:lpstr>
      <vt:lpstr>  </vt:lpstr>
      <vt:lpstr>Questions such as… </vt:lpstr>
      <vt:lpstr>  </vt:lpstr>
      <vt:lpstr>PowerPoint Presentation</vt:lpstr>
      <vt:lpstr>Summary </vt:lpstr>
      <vt:lpstr>PowerPoint Presentation</vt:lpstr>
      <vt:lpstr>Me, on 2015-08-28 (ish)</vt:lpstr>
      <vt:lpstr>Leaving academia is scary!</vt:lpstr>
      <vt:lpstr>PowerPoint Presentation</vt:lpstr>
      <vt:lpstr>PowerPoint Presentation</vt:lpstr>
      <vt:lpstr>PowerPoint Presentation</vt:lpstr>
      <vt:lpstr>PowerPoint Presentation</vt:lpstr>
      <vt:lpstr>Similarities</vt:lpstr>
      <vt:lpstr>PowerPoint Presentation</vt:lpstr>
      <vt:lpstr>Summary </vt:lpstr>
      <vt:lpstr>PowerPoint Presentation</vt:lpstr>
      <vt:lpstr>If I could… </vt:lpstr>
      <vt:lpstr>PowerPoint Presentation</vt:lpstr>
      <vt:lpstr>PowerPoint Presentation</vt:lpstr>
      <vt:lpstr>The junior talent is exploding</vt:lpstr>
      <vt:lpstr>PowerPoint Presentation</vt:lpstr>
      <vt:lpstr>PowerPoint Presentation</vt:lpstr>
      <vt:lpstr>Competing: be social</vt:lpstr>
      <vt:lpstr>Competing: Business impact </vt:lpstr>
      <vt:lpstr>Competing: Business impact </vt:lpstr>
      <vt:lpstr>Competing: Business impact </vt:lpstr>
      <vt:lpstr>Competing: as a grad student </vt:lpstr>
      <vt:lpstr>Competing: as a grad student </vt:lpstr>
      <vt:lpstr>Summary </vt:lpstr>
      <vt:lpstr>Key Points to Remember</vt:lpstr>
      <vt:lpstr>PowerPoint Presentation</vt:lpstr>
      <vt:lpstr>Recommended resources</vt:lpstr>
      <vt:lpstr>PowerPoint Presentation</vt:lpstr>
      <vt:lpstr>PowerPoint Presentation</vt:lpstr>
      <vt:lpstr>PowerPoint Presentation</vt:lpstr>
    </vt:vector>
  </TitlesOfParts>
  <Company>Carfax,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Engelhardt</dc:creator>
  <cp:lastModifiedBy>Chris Engelhardt</cp:lastModifiedBy>
  <cp:revision>139</cp:revision>
  <dcterms:created xsi:type="dcterms:W3CDTF">2019-08-27T14:14:54Z</dcterms:created>
  <dcterms:modified xsi:type="dcterms:W3CDTF">2019-08-30T18:10:59Z</dcterms:modified>
</cp:coreProperties>
</file>